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2" r:id="rId5"/>
    <p:sldId id="292" r:id="rId6"/>
    <p:sldId id="293" r:id="rId7"/>
    <p:sldId id="297" r:id="rId8"/>
    <p:sldId id="294" r:id="rId9"/>
    <p:sldId id="284" r:id="rId10"/>
    <p:sldId id="283" r:id="rId11"/>
    <p:sldId id="298" r:id="rId12"/>
    <p:sldId id="256" r:id="rId13"/>
    <p:sldId id="29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574" autoAdjust="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12/10/2023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12/10/2023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80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700" spc="3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itle 1047">
            <a:extLst>
              <a:ext uri="{FF2B5EF4-FFF2-40B4-BE49-F238E27FC236}">
                <a16:creationId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/>
          <a:lstStyle/>
          <a:p>
            <a:r>
              <a:rPr lang="en-US" dirty="0"/>
              <a:t>Body Mass Index(BMI)</a:t>
            </a:r>
            <a:endParaRPr lang="en-US" b="0" i="1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2833191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sz="2000" dirty="0">
              <a:latin typeface="Bodoni MT" panose="02070603080606020203" pitchFamily="18" charset="0"/>
            </a:endParaRPr>
          </a:p>
          <a:p>
            <a:r>
              <a:rPr lang="en-US" sz="2000" dirty="0">
                <a:latin typeface="Bodoni MT" panose="02070603080606020203" pitchFamily="18" charset="0"/>
              </a:rPr>
              <a:t>Usman Pervez(47419)</a:t>
            </a:r>
          </a:p>
          <a:p>
            <a:r>
              <a:rPr lang="en-US" sz="2000" dirty="0">
                <a:latin typeface="Bodoni MT" panose="02070603080606020203" pitchFamily="18" charset="0"/>
              </a:rPr>
              <a:t>Ehsan Ullah(46465)</a:t>
            </a:r>
          </a:p>
        </p:txBody>
      </p:sp>
      <p:pic>
        <p:nvPicPr>
          <p:cNvPr id="10" name="Picture Placeholder 9" descr="Green fern">
            <a:extLst>
              <a:ext uri="{FF2B5EF4-FFF2-40B4-BE49-F238E27FC236}">
                <a16:creationId xmlns:a16="http://schemas.microsoft.com/office/drawing/2014/main" id="{89BF7FC3-6471-4A3A-B6FD-56C02D0EB0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2065A35A-C57B-453D-BF8A-7C8AA18B2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105400" cy="68580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51A2C98-AF4A-453D-882B-3123746E8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64575" y="3906982"/>
            <a:ext cx="28505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Placeholder 11" descr="Green fern" title="Green fern">
            <a:extLst>
              <a:ext uri="{FF2B5EF4-FFF2-40B4-BE49-F238E27FC236}">
                <a16:creationId xmlns:a16="http://schemas.microsoft.com/office/drawing/2014/main" id="{4323005A-5C0E-47CB-A851-80B7F2A01FA9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1" name="Subtitle 3">
            <a:extLst>
              <a:ext uri="{FF2B5EF4-FFF2-40B4-BE49-F238E27FC236}">
                <a16:creationId xmlns:a16="http://schemas.microsoft.com/office/drawing/2014/main" id="{513082EF-4CD0-958F-FE59-B4B87F135702}"/>
              </a:ext>
            </a:extLst>
          </p:cNvPr>
          <p:cNvSpPr txBox="1">
            <a:spLocks/>
          </p:cNvSpPr>
          <p:nvPr/>
        </p:nvSpPr>
        <p:spPr>
          <a:xfrm>
            <a:off x="833733" y="3495936"/>
            <a:ext cx="5362726" cy="999487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Abadi" panose="020B0604020104020204" pitchFamily="34" charset="0"/>
              </a:rPr>
              <a:t>Any Questions ?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14336EA-31E7-486F-9074-8DE939B70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What is BMI?</a:t>
            </a:r>
            <a:br>
              <a:rPr lang="en-US" i="1" dirty="0"/>
            </a:br>
            <a:endParaRPr lang="en-US" i="1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80735" y="4017818"/>
            <a:ext cx="4025489" cy="1096016"/>
          </a:xfrm>
        </p:spPr>
        <p:txBody>
          <a:bodyPr/>
          <a:lstStyle/>
          <a:p>
            <a:r>
              <a:rPr lang="en-US" sz="18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BMI uses your height and weight to check if you are healthy</a:t>
            </a:r>
            <a:r>
              <a:rPr lang="en-US" sz="1800" kern="100" dirty="0"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underweight , overweight , or obese.</a:t>
            </a:r>
            <a:endParaRPr lang="en-PK" sz="1800" kern="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Placeholder 7" descr="Abstract orange folded plastic" title="Abstract orange folded plastic">
            <a:extLst>
              <a:ext uri="{FF2B5EF4-FFF2-40B4-BE49-F238E27FC236}">
                <a16:creationId xmlns:a16="http://schemas.microsoft.com/office/drawing/2014/main" id="{DF1A28DA-2EA1-4CDF-B47F-FD077786E68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BD9FDFD-48CE-40CD-AA8A-21ACDC758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</p:spPr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Calculating BMI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Placeholder 6" descr="Blurry green with leaves in twig" title="Blurry green with leaves in twig">
            <a:extLst>
              <a:ext uri="{FF2B5EF4-FFF2-40B4-BE49-F238E27FC236}">
                <a16:creationId xmlns:a16="http://schemas.microsoft.com/office/drawing/2014/main" id="{9BD01FBA-B811-41DB-B340-A4A9F06A668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" name="Picture 1" descr="A close-up of a sign&#10;&#10;Description automatically generated">
            <a:extLst>
              <a:ext uri="{FF2B5EF4-FFF2-40B4-BE49-F238E27FC236}">
                <a16:creationId xmlns:a16="http://schemas.microsoft.com/office/drawing/2014/main" id="{1C424DAC-5211-042D-2520-FEEFA19CF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40" y="3429000"/>
            <a:ext cx="3629955" cy="110744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926AB0F7-57CF-FC56-C2B9-4ACF237CAD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40" y="5248906"/>
            <a:ext cx="3629955" cy="110744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Interpreting BMI</a:t>
            </a:r>
            <a:endParaRPr lang="en-US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19510" y="1372640"/>
            <a:ext cx="5472001" cy="252000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Abadi" panose="020B06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BMI is a commonly used metric to assess an individual's body weight in relation to their height.</a:t>
            </a:r>
            <a:endParaRPr lang="en-PK" sz="1800" kern="100" dirty="0">
              <a:effectLst/>
              <a:latin typeface="Abadi" panose="020B0604020104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2437200"/>
            <a:ext cx="5472000" cy="354825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Bahnschrift Light SemiCondensed" panose="020B0502040204020203" pitchFamily="34" charset="0"/>
              </a:rPr>
              <a:t>&lt;18.5</a:t>
            </a:r>
            <a:r>
              <a:rPr lang="en-US" sz="3600" dirty="0"/>
              <a:t>     </a:t>
            </a:r>
            <a:r>
              <a:rPr lang="en-US" sz="3600" dirty="0">
                <a:sym typeface="Wingdings" panose="05000000000000000000" pitchFamily="2" charset="2"/>
              </a:rPr>
              <a:t> Underweight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Bahnschrift Light Condensed" panose="020B0502040204020203" pitchFamily="34" charset="0"/>
                <a:sym typeface="Wingdings" panose="05000000000000000000" pitchFamily="2" charset="2"/>
              </a:rPr>
              <a:t>20-25</a:t>
            </a:r>
            <a:r>
              <a:rPr lang="en-US" sz="3600" dirty="0">
                <a:sym typeface="Wingdings" panose="05000000000000000000" pitchFamily="2" charset="2"/>
              </a:rPr>
              <a:t>     Healthy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Bahnschrift Light" panose="020B0502040204020203" pitchFamily="34" charset="0"/>
                <a:sym typeface="Wingdings" panose="05000000000000000000" pitchFamily="2" charset="2"/>
              </a:rPr>
              <a:t>25-30</a:t>
            </a:r>
            <a:r>
              <a:rPr lang="en-US" sz="3600" dirty="0">
                <a:sym typeface="Wingdings" panose="05000000000000000000" pitchFamily="2" charset="2"/>
              </a:rPr>
              <a:t>  Overweight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Bahnschrift Light" panose="020B0502040204020203" pitchFamily="34" charset="0"/>
                <a:sym typeface="Wingdings" panose="05000000000000000000" pitchFamily="2" charset="2"/>
              </a:rPr>
              <a:t>30+</a:t>
            </a:r>
            <a:r>
              <a:rPr lang="en-US" sz="3600" dirty="0">
                <a:sym typeface="Wingdings" panose="05000000000000000000" pitchFamily="2" charset="2"/>
              </a:rPr>
              <a:t>       Obese </a:t>
            </a:r>
            <a:endParaRPr lang="en-US" sz="3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Picture Placeholder 8" descr="Farmland landscape" title="Farmland landscape">
            <a:extLst>
              <a:ext uri="{FF2B5EF4-FFF2-40B4-BE49-F238E27FC236}">
                <a16:creationId xmlns:a16="http://schemas.microsoft.com/office/drawing/2014/main" id="{FF3782D3-BCA3-4DBA-B46C-1AC17B4527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94577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BMI Graph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6D47DF-35EF-AF35-BFA5-AC8E036E7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812" y="1281352"/>
            <a:ext cx="8806375" cy="544012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98811"/>
            <a:ext cx="5472000" cy="360000"/>
          </a:xfrm>
        </p:spPr>
        <p:txBody>
          <a:bodyPr/>
          <a:lstStyle/>
          <a:p>
            <a:r>
              <a:rPr lang="en-US" dirty="0"/>
              <a:t>Being Underweight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5782"/>
            <a:ext cx="5472000" cy="2205817"/>
          </a:xfrm>
        </p:spPr>
        <p:txBody>
          <a:bodyPr/>
          <a:lstStyle/>
          <a:p>
            <a:r>
              <a:rPr lang="en-US" sz="1800" dirty="0">
                <a:solidFill>
                  <a:schemeClr val="dk1"/>
                </a:solidFill>
              </a:rPr>
              <a:t>Individuals who are underweight at increased risk  of:</a:t>
            </a:r>
            <a:endParaRPr lang="en-US" dirty="0"/>
          </a:p>
          <a:p>
            <a:pPr lvl="1"/>
            <a:r>
              <a:rPr lang="en-US" dirty="0"/>
              <a:t>Joint Problems</a:t>
            </a:r>
          </a:p>
          <a:p>
            <a:pPr lvl="1"/>
            <a:r>
              <a:rPr lang="en-US" dirty="0"/>
              <a:t>Delayed Growth and Development</a:t>
            </a:r>
          </a:p>
          <a:p>
            <a:pPr lvl="1"/>
            <a:r>
              <a:rPr lang="en-US" dirty="0"/>
              <a:t>Reproductive Challenges</a:t>
            </a:r>
          </a:p>
          <a:p>
            <a:pPr lvl="1"/>
            <a:r>
              <a:rPr lang="en-US" dirty="0"/>
              <a:t>Mental Health Impact</a:t>
            </a:r>
          </a:p>
          <a:p>
            <a:pPr lvl="1"/>
            <a:r>
              <a:rPr lang="en-US" dirty="0"/>
              <a:t>Sleep Disorders</a:t>
            </a:r>
          </a:p>
          <a:p>
            <a:pPr lvl="1"/>
            <a:r>
              <a:rPr lang="en-US" dirty="0"/>
              <a:t>Reduced Life Expectancy</a:t>
            </a:r>
          </a:p>
          <a:p>
            <a:pPr lvl="1"/>
            <a:r>
              <a:rPr lang="en-US" dirty="0"/>
              <a:t>Weakened Immune System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Health Concerns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2398811"/>
            <a:ext cx="5483996" cy="360000"/>
          </a:xfrm>
        </p:spPr>
        <p:txBody>
          <a:bodyPr/>
          <a:lstStyle/>
          <a:p>
            <a:r>
              <a:rPr lang="en-US" dirty="0"/>
              <a:t>Being Overweight or Obese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>
          <a:xfrm>
            <a:off x="6288002" y="2975783"/>
            <a:ext cx="5483996" cy="2205817"/>
          </a:xfrm>
        </p:spPr>
        <p:txBody>
          <a:bodyPr/>
          <a:lstStyle/>
          <a:p>
            <a:r>
              <a:rPr lang="en-US" sz="1800" dirty="0">
                <a:solidFill>
                  <a:schemeClr val="dk1"/>
                </a:solidFill>
              </a:rPr>
              <a:t>Individuals who are overweight and obese are at increased risk  of:</a:t>
            </a:r>
            <a:endParaRPr lang="en-US" dirty="0"/>
          </a:p>
          <a:p>
            <a:pPr lvl="1"/>
            <a:r>
              <a:rPr lang="en-US" dirty="0"/>
              <a:t>Cardiovascular Risks</a:t>
            </a:r>
          </a:p>
          <a:p>
            <a:pPr lvl="1"/>
            <a:r>
              <a:rPr lang="en-US" dirty="0"/>
              <a:t>Type 2 Diabetes</a:t>
            </a:r>
          </a:p>
          <a:p>
            <a:pPr lvl="1"/>
            <a:r>
              <a:rPr lang="en-US" dirty="0"/>
              <a:t>Respiratory Issues</a:t>
            </a:r>
          </a:p>
          <a:p>
            <a:pPr lvl="1"/>
            <a:r>
              <a:rPr lang="en-US" dirty="0"/>
              <a:t>Joint Problems</a:t>
            </a:r>
          </a:p>
          <a:p>
            <a:pPr lvl="1"/>
            <a:r>
              <a:rPr lang="en-US" dirty="0"/>
              <a:t>Cancer Risk</a:t>
            </a:r>
          </a:p>
          <a:p>
            <a:pPr lvl="1"/>
            <a:r>
              <a:rPr lang="en-US" dirty="0"/>
              <a:t>Liver Disease</a:t>
            </a:r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BMI Factors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BMI is influenced by genetic factors, lifestyle choices, and environmental elements.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438400"/>
            <a:ext cx="5472000" cy="36816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Factors affecting BMI are:</a:t>
            </a:r>
          </a:p>
          <a:p>
            <a:r>
              <a:rPr lang="en-US" dirty="0"/>
              <a:t>Genetic Factors.</a:t>
            </a:r>
          </a:p>
          <a:p>
            <a:r>
              <a:rPr lang="en-US" dirty="0"/>
              <a:t>Family History</a:t>
            </a:r>
          </a:p>
          <a:p>
            <a:r>
              <a:rPr lang="en-US" dirty="0"/>
              <a:t>Psychological Factors.</a:t>
            </a:r>
          </a:p>
          <a:p>
            <a:r>
              <a:rPr lang="en-US" dirty="0"/>
              <a:t>Lifestyle Factors. </a:t>
            </a:r>
          </a:p>
          <a:p>
            <a:r>
              <a:rPr lang="en-US" dirty="0"/>
              <a:t>Cultural Influence.</a:t>
            </a:r>
          </a:p>
          <a:p>
            <a:r>
              <a:rPr lang="en-US" dirty="0"/>
              <a:t>Physical activities</a:t>
            </a:r>
          </a:p>
          <a:p>
            <a:r>
              <a:rPr lang="en-US" dirty="0"/>
              <a:t>Dietary Habits.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" name="Picture Placeholder 9" descr="Spiraling inside of a shell" title="Spiraling inside of a shell">
            <a:extLst>
              <a:ext uri="{FF2B5EF4-FFF2-40B4-BE49-F238E27FC236}">
                <a16:creationId xmlns:a16="http://schemas.microsoft.com/office/drawing/2014/main" id="{EB8894DA-5A0F-45C1-B4BE-7D1EA8A943C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BD9FDFD-48CE-40CD-AA8A-21ACDC758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</p:spPr>
        <p:txBody>
          <a:bodyPr/>
          <a:lstStyle/>
          <a:p>
            <a:r>
              <a:rPr lang="en-US" dirty="0"/>
              <a:t>Treatments of Underweight</a:t>
            </a:r>
            <a:br>
              <a:rPr lang="en-US" dirty="0"/>
            </a:br>
            <a:endParaRPr lang="en-US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Placeholder 6" descr="Blurry green with leaves in twig" title="Blurry green with leaves in twig">
            <a:extLst>
              <a:ext uri="{FF2B5EF4-FFF2-40B4-BE49-F238E27FC236}">
                <a16:creationId xmlns:a16="http://schemas.microsoft.com/office/drawing/2014/main" id="{9BD01FBA-B811-41DB-B340-A4A9F06A668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86630" y="660952"/>
            <a:ext cx="6832795" cy="5536095"/>
          </a:xfrm>
        </p:spPr>
      </p:pic>
      <p:sp>
        <p:nvSpPr>
          <p:cNvPr id="3" name="Subtitle 3">
            <a:extLst>
              <a:ext uri="{FF2B5EF4-FFF2-40B4-BE49-F238E27FC236}">
                <a16:creationId xmlns:a16="http://schemas.microsoft.com/office/drawing/2014/main" id="{FE59B9C1-01EB-8AC6-CE5A-036F0DC1CA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9874" y="4623768"/>
            <a:ext cx="3638852" cy="99948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Nutritional Counseling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Caloric Surplus Strategies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Strength Training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Medical Evaluation</a:t>
            </a:r>
          </a:p>
        </p:txBody>
      </p:sp>
    </p:spTree>
    <p:extLst>
      <p:ext uri="{BB962C8B-B14F-4D97-AF65-F5344CB8AC3E}">
        <p14:creationId xmlns:p14="http://schemas.microsoft.com/office/powerpoint/2010/main" val="346290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12192000" cy="6863208"/>
          </a:xfrm>
        </p:spPr>
        <p:txBody>
          <a:bodyPr/>
          <a:lstStyle/>
          <a:p>
            <a:r>
              <a:rPr lang="en-US" sz="4800" dirty="0"/>
              <a:t>Overweight and Obesity Treatments</a:t>
            </a:r>
            <a:br>
              <a:rPr lang="en-US" sz="5400" dirty="0"/>
            </a:br>
            <a:br>
              <a:rPr lang="en-US" sz="5400" dirty="0"/>
            </a:br>
            <a:br>
              <a:rPr lang="en-US" sz="5400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1688123"/>
            <a:ext cx="5464208" cy="479708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Eat a better diet (make half your plate fruits and vegetables).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Be vigilant of portion sizes when eating meals.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Exercise regularly (60-90 minutes, 5 times a week at moderate intensity).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Reduce soda consumption  and drink more water.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045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87</TotalTime>
  <Words>266</Words>
  <Application>Microsoft Office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Abadi</vt:lpstr>
      <vt:lpstr>Arial</vt:lpstr>
      <vt:lpstr>Bahnschrift Light</vt:lpstr>
      <vt:lpstr>Bahnschrift Light Condensed</vt:lpstr>
      <vt:lpstr>Bahnschrift Light SemiCondensed</vt:lpstr>
      <vt:lpstr>Bodoni MT</vt:lpstr>
      <vt:lpstr>Calibri</vt:lpstr>
      <vt:lpstr>Corbel</vt:lpstr>
      <vt:lpstr>Garamond</vt:lpstr>
      <vt:lpstr>Times New Roman</vt:lpstr>
      <vt:lpstr>Office Theme</vt:lpstr>
      <vt:lpstr>Body Mass Index(BMI)</vt:lpstr>
      <vt:lpstr>    What is BMI? </vt:lpstr>
      <vt:lpstr>  Calculating BMI   </vt:lpstr>
      <vt:lpstr>Interpreting BMI</vt:lpstr>
      <vt:lpstr>BMI Graph</vt:lpstr>
      <vt:lpstr>Health Concerns</vt:lpstr>
      <vt:lpstr>BMI Factors</vt:lpstr>
      <vt:lpstr>Treatments of Underweight </vt:lpstr>
      <vt:lpstr>Overweight and Obesity Treatments   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Body Mass Index(BMI)</dc:title>
  <dc:creator>Ehsan Ullah</dc:creator>
  <cp:lastModifiedBy>Usman X</cp:lastModifiedBy>
  <cp:revision>9</cp:revision>
  <dcterms:created xsi:type="dcterms:W3CDTF">2023-12-09T11:48:10Z</dcterms:created>
  <dcterms:modified xsi:type="dcterms:W3CDTF">2023-12-10T14:26:52Z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2023-12-10T14:25:12Z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5d438df9-a6be-416c-8d40-2fce184ac291</vt:lpwstr>
  </property>
  <property fmtid="{D5CDD505-2E9C-101B-9397-08002B2CF9AE}" pid="8" name="MSIP_Label_defa4170-0d19-0005-0004-bc88714345d2_ActionId">
    <vt:lpwstr>71ac8b10-446d-4c8c-affb-26c91aa230b4</vt:lpwstr>
  </property>
  <property fmtid="{D5CDD505-2E9C-101B-9397-08002B2CF9AE}" pid="9" name="MSIP_Label_defa4170-0d19-0005-0004-bc88714345d2_ContentBits">
    <vt:lpwstr>0</vt:lpwstr>
  </property>
</Properties>
</file>

<file path=docProps/thumbnail.jpeg>
</file>